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5" r:id="rId2"/>
    <p:sldId id="256" r:id="rId3"/>
    <p:sldId id="264" r:id="rId4"/>
    <p:sldId id="261" r:id="rId5"/>
    <p:sldId id="257" r:id="rId6"/>
    <p:sldId id="258" r:id="rId7"/>
    <p:sldId id="259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83" autoAdjust="0"/>
    <p:restoredTop sz="94660" autoAdjust="0"/>
  </p:normalViewPr>
  <p:slideViewPr>
    <p:cSldViewPr snapToGrid="0">
      <p:cViewPr varScale="1">
        <p:scale>
          <a:sx n="89" d="100"/>
          <a:sy n="89" d="100"/>
        </p:scale>
        <p:origin x="6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9A39-567C-4B61-AE7A-C6CF85A40A55}" type="datetimeFigureOut">
              <a:rPr lang="en-US" smtClean="0"/>
              <a:t>6/18/2014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280E35-7FB7-4FDD-8896-D8EE85619F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9A39-567C-4B61-AE7A-C6CF85A40A55}" type="datetimeFigureOut">
              <a:rPr lang="en-US" smtClean="0"/>
              <a:t>6/18/2014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0E35-7FB7-4FDD-8896-D8EE85619F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9A39-567C-4B61-AE7A-C6CF85A40A55}" type="datetimeFigureOut">
              <a:rPr lang="en-US" smtClean="0"/>
              <a:t>6/18/2014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0E35-7FB7-4FDD-8896-D8EE85619F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9A39-567C-4B61-AE7A-C6CF85A40A55}" type="datetimeFigureOut">
              <a:rPr lang="en-US" smtClean="0"/>
              <a:t>6/18/2014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280E35-7FB7-4FDD-8896-D8EE85619F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9A39-567C-4B61-AE7A-C6CF85A40A55}" type="datetimeFigureOut">
              <a:rPr lang="en-US" smtClean="0"/>
              <a:t>6/18/2014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280E35-7FB7-4FDD-8896-D8EE85619F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9A39-567C-4B61-AE7A-C6CF85A40A55}" type="datetimeFigureOut">
              <a:rPr lang="en-US" smtClean="0"/>
              <a:t>6/18/2014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280E35-7FB7-4FDD-8896-D8EE85619F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9"/>
            <a:ext cx="4364736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9A39-567C-4B61-AE7A-C6CF85A40A55}" type="datetimeFigureOut">
              <a:rPr lang="en-US" smtClean="0"/>
              <a:t>6/18/2014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280E35-7FB7-4FDD-8896-D8EE85619F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9A39-567C-4B61-AE7A-C6CF85A40A55}" type="datetimeFigureOut">
              <a:rPr lang="en-US" smtClean="0"/>
              <a:t>6/18/2014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280E35-7FB7-4FDD-8896-D8EE85619F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9A39-567C-4B61-AE7A-C6CF85A40A55}" type="datetimeFigureOut">
              <a:rPr lang="en-US" smtClean="0"/>
              <a:t>6/18/2014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280E35-7FB7-4FDD-8896-D8EE85619F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9A39-567C-4B61-AE7A-C6CF85A40A55}" type="datetimeFigureOut">
              <a:rPr lang="en-US" smtClean="0"/>
              <a:t>6/18/2014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280E35-7FB7-4FDD-8896-D8EE85619F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6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9A39-567C-4B61-AE7A-C6CF85A40A55}" type="datetimeFigureOut">
              <a:rPr lang="en-US" smtClean="0"/>
              <a:t>6/18/2014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280E35-7FB7-4FDD-8896-D8EE85619F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3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B0D9A39-567C-4B61-AE7A-C6CF85A40A55}" type="datetimeFigureOut">
              <a:rPr lang="en-US" smtClean="0"/>
              <a:t>6/18/2014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A280E35-7FB7-4FDD-8896-D8EE85619FB4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jpeg"/><Relationship Id="rId5" Type="http://schemas.openxmlformats.org/officeDocument/2006/relationships/image" Target="../media/image8.wmf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273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02814"/>
            <a:ext cx="9144000" cy="2836452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>
                <a:solidFill>
                  <a:schemeClr val="bg2">
                    <a:lumMod val="75000"/>
                  </a:schemeClr>
                </a:solidFill>
                <a:latin typeface="Harlow Solid Italic" panose="04030604020F02020D02" pitchFamily="82" charset="0"/>
              </a:rPr>
              <a:t>OWL</a:t>
            </a:r>
            <a:endParaRPr lang="en-US" sz="9600" dirty="0">
              <a:solidFill>
                <a:schemeClr val="bg2">
                  <a:lumMod val="75000"/>
                </a:schemeClr>
              </a:solidFill>
              <a:latin typeface="Harlow Solid Italic" panose="04030604020F02020D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93708"/>
            <a:ext cx="9144000" cy="1655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lackadder ITC" panose="04020505051007020D02" pitchFamily="82" charset="0"/>
              </a:rPr>
              <a:t>By: Ruby Woodward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Blackadder ITC" panose="04020505051007020D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63" y="1978154"/>
            <a:ext cx="1517948" cy="27089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325" y="1978154"/>
            <a:ext cx="1487104" cy="265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521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809" y="5642345"/>
            <a:ext cx="10058400" cy="914400"/>
          </a:xfrm>
        </p:spPr>
        <p:txBody>
          <a:bodyPr>
            <a:normAutofit fontScale="90000"/>
          </a:bodyPr>
          <a:lstStyle/>
          <a:p>
            <a:r>
              <a:rPr lang="en-US" sz="9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odoni MT Poster Compressed" panose="02070706080601050204" pitchFamily="18" charset="0"/>
              </a:rPr>
              <a:t>INTRODUCTION</a:t>
            </a:r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Bodoni MT Poster Compressed" panose="0207070608060105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050160" y="1199742"/>
            <a:ext cx="4364736" cy="3429000"/>
          </a:xfrm>
        </p:spPr>
        <p:txBody>
          <a:bodyPr>
            <a:noAutofit/>
          </a:bodyPr>
          <a:lstStyle/>
          <a:p>
            <a:pPr marL="0" lvl="0" indent="0">
              <a:buClr>
                <a:srgbClr val="30ACEC">
                  <a:lumMod val="75000"/>
                </a:srgbClr>
              </a:buClr>
              <a:buNone/>
            </a:pP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I wanted to study </a:t>
            </a:r>
            <a:r>
              <a:rPr lang="en-US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owls </a:t>
            </a: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because I love Harry Potter and there are a lot of owls in Harry Potter.  Another </a:t>
            </a:r>
            <a:r>
              <a:rPr lang="en-US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reason is because I did not know a lot about owls, and I wanted to study an animal that I didn’t know about.  I hope you learn a lot about owls!!!!!</a:t>
            </a:r>
            <a:endParaRPr lang="en-US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3074" name="Picture 2" descr="C:\Users\woodwardr23\AppData\Local\Microsoft\Windows\Temporary Internet Files\Content.IE5\AS5M0SB5\MC9002809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823" y="999461"/>
            <a:ext cx="4632810" cy="467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873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2520" y="5715000"/>
            <a:ext cx="10058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rgbClr val="7030A0"/>
                </a:solidFill>
              </a:rPr>
              <a:t>HABITAT</a:t>
            </a:r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38200" y="1825624"/>
            <a:ext cx="5181600" cy="46132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B0F0"/>
                </a:solidFill>
                <a:latin typeface="Felix Titling" panose="04060505060202020A04" pitchFamily="82" charset="0"/>
              </a:rPr>
              <a:t>Everywhere except Antarctica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B0F0"/>
                </a:solidFill>
                <a:latin typeface="Felix Titling" panose="04060505060202020A04" pitchFamily="82" charset="0"/>
              </a:rPr>
              <a:t>Trees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B0F0"/>
                </a:solidFill>
                <a:latin typeface="Felix Titling" panose="04060505060202020A04" pitchFamily="82" charset="0"/>
              </a:rPr>
              <a:t>Barns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B0F0"/>
                </a:solidFill>
                <a:latin typeface="Felix Titling" panose="04060505060202020A04" pitchFamily="82" charset="0"/>
              </a:rPr>
              <a:t>Grasslands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B0F0"/>
                </a:solidFill>
                <a:latin typeface="Felix Titling" panose="04060505060202020A04" pitchFamily="82" charset="0"/>
              </a:rPr>
              <a:t>OPEN PRAIRE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noFill/>
        </p:spPr>
        <p:txBody>
          <a:bodyPr>
            <a:normAutofit/>
          </a:bodyPr>
          <a:lstStyle/>
          <a:p>
            <a:pPr lvl="0">
              <a:buClr>
                <a:srgbClr val="30ACEC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B0F0"/>
                </a:solidFill>
                <a:latin typeface="Felix Titling" panose="04060505060202020A04" pitchFamily="82" charset="0"/>
              </a:rPr>
              <a:t>GROUP IS CALLED A PARLIAMENT</a:t>
            </a:r>
            <a:endParaRPr lang="en-US" sz="2800" dirty="0">
              <a:solidFill>
                <a:srgbClr val="00B0F0"/>
              </a:solidFill>
              <a:latin typeface="Felix Titling" panose="04060505060202020A04" pitchFamily="82" charset="0"/>
            </a:endParaRPr>
          </a:p>
          <a:p>
            <a:pPr lvl="0">
              <a:buClr>
                <a:srgbClr val="30ACEC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B0F0"/>
                </a:solidFill>
                <a:latin typeface="Felix Titling" panose="04060505060202020A04" pitchFamily="82" charset="0"/>
              </a:rPr>
              <a:t>Desert</a:t>
            </a:r>
          </a:p>
          <a:p>
            <a:pPr lvl="0">
              <a:buClr>
                <a:srgbClr val="30ACEC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B0F0"/>
                </a:solidFill>
                <a:latin typeface="Felix Titling" panose="04060505060202020A04" pitchFamily="82" charset="0"/>
              </a:rPr>
              <a:t>Shrubs + Bushes</a:t>
            </a:r>
          </a:p>
          <a:p>
            <a:pPr lvl="0">
              <a:buClr>
                <a:srgbClr val="30ACEC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B0F0"/>
                </a:solidFill>
                <a:latin typeface="Felix Titling" panose="04060505060202020A04" pitchFamily="82" charset="0"/>
              </a:rPr>
              <a:t>Hollowed-out Log</a:t>
            </a:r>
          </a:p>
          <a:p>
            <a:pPr lvl="0">
              <a:buClr>
                <a:srgbClr val="30ACEC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B0F0"/>
                </a:solidFill>
                <a:latin typeface="Felix Titling" panose="04060505060202020A04" pitchFamily="82" charset="0"/>
              </a:rPr>
              <a:t>Rainforests</a:t>
            </a:r>
          </a:p>
          <a:p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84" y="233240"/>
            <a:ext cx="1678588" cy="1816952"/>
          </a:xfrm>
          <a:prstGeom prst="rect">
            <a:avLst/>
          </a:prstGeom>
        </p:spPr>
      </p:pic>
      <p:pic>
        <p:nvPicPr>
          <p:cNvPr id="2050" name="Picture 2" descr="C:\Users\woodwardr23\AppData\Local\Microsoft\Windows\Temporary Internet Files\Content.IE5\G9W72VNN\MP90017876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3985584"/>
            <a:ext cx="3048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142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43415" y="5453270"/>
            <a:ext cx="10058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smtClean="0">
                <a:solidFill>
                  <a:schemeClr val="accent5"/>
                </a:solidFill>
                <a:latin typeface="Agency FB" panose="020B0503020202020204" pitchFamily="34" charset="0"/>
              </a:rPr>
              <a:t>CHARACTERISTICS</a:t>
            </a:r>
            <a:endParaRPr lang="en-US" sz="9600" dirty="0">
              <a:solidFill>
                <a:schemeClr val="accent5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076607" y="1751673"/>
            <a:ext cx="4364736" cy="3429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Ears located on facial disc behind eyes and are hidden by feathers.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Some species have ear tufts on their heads, but they aren’t ears.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Ear tufts may indicate the owl’s mood, help camouflage it, or show aggression.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3 eyelids: one each for blinking, sleeping, and keeping the eye clean and healthy.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Feet with 2 toes pointing forward and backward.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Special feathers with fringes of softness to help muffle sound when flying.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66" y="1234375"/>
            <a:ext cx="2727959" cy="2553970"/>
          </a:xfrm>
        </p:spPr>
      </p:pic>
    </p:spTree>
    <p:extLst>
      <p:ext uri="{BB962C8B-B14F-4D97-AF65-F5344CB8AC3E}">
        <p14:creationId xmlns:p14="http://schemas.microsoft.com/office/powerpoint/2010/main" val="3006576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976 -0.06366 -0.0043 0.02407 0.00612 -0.03148 C 0.00729 -0.0375 0.00794 -0.04398 0.00872 -0.05023 C 0.01445 -0.09398 0.00833 -0.04908 0.01406 -0.09885 C 0.0151 -0.10787 0.01667 -0.11644 0.01758 -0.12547 C 0.01836 -0.13334 0.01875 -0.14121 0.0194 -0.14908 C 0.02018 -0.15903 0.02109 -0.16898 0.022 -0.17871 C 0.02174 -0.19931 0.02253 -0.21968 0.02109 -0.24005 C 0.01953 -0.26111 0.01198 -0.28912 0.00612 -0.30741 C 0.00495 -0.31111 0.00404 -0.31505 0.0026 -0.31829 C 0.00143 -0.32107 -0.00039 -0.32246 -0.00182 -0.32477 C -0.00313 -0.32662 -0.00417 -0.32894 -0.00534 -0.33102 C -0.01524 -0.30903 -0.00404 -0.33496 -0.02031 -0.28079 C -0.02565 -0.2632 -0.03203 -0.24676 -0.03711 -0.22894 C -0.04141 -0.21412 -0.04414 -0.19815 -0.04857 -0.18357 C -0.05365 -0.16713 -0.06511 -0.14098 -0.0724 -0.12547 C -0.07669 -0.11644 -0.0793 -0.10255 -0.08568 -0.09885 C -0.08646 -0.09838 -0.08919 -0.09723 -0.08828 -0.09723 C -0.08568 -0.09723 -0.08294 -0.09838 -0.08034 -0.09885 C -0.07461 -0.10556 -0.07839 -0.10162 -0.06706 -0.10973 C -0.05065 -0.12176 -0.06628 -0.11065 -0.04596 -0.12246 C -0.03997 -0.1257 -0.03425 -0.13033 -0.02826 -0.13334 C -0.01367 -0.14028 0.00117 -0.14584 0.01588 -0.15209 C 0.02292 -0.1551 0.03008 -0.15787 0.03698 -0.16158 C 0.04284 -0.16459 0.04883 -0.16736 0.05469 -0.17107 C 0.06654 -0.17824 0.06706 -0.18033 0.0776 -0.1882 C 0.08229 -0.19167 0.09922 -0.2044 0.10664 -0.20857 C 0.11367 -0.2125 0.1207 -0.21644 0.12786 -0.21968 C 0.13138 -0.22107 0.13489 -0.22315 0.13841 -0.22431 C 0.15404 -0.22871 0.19114 -0.23681 0.20638 -0.23843 C 0.22435 -0.24028 0.24232 -0.24051 0.26016 -0.24144 C 0.32083 -0.25023 0.41393 -0.26204 0.47995 -0.27616 C 0.50312 -0.28102 0.5263 -0.2875 0.54961 -0.29329 C 0.64167 -0.3544 0.61029 -0.30023 0.59726 -0.57408 C 0.59687 -0.58264 0.59349 -0.5581 0.59101 -0.55047 C 0.58815 -0.54121 0.58476 -0.53264 0.58138 -0.52385 C 0.57799 -0.51528 0.57409 -0.50741 0.57083 -0.49885 C 0.56172 -0.47547 0.55338 -0.45139 0.54427 -0.42824 C 0.54075 -0.41898 0.53659 -0.41065 0.53281 -0.40162 C 0.52292 -0.37755 0.51719 -0.35926 0.50547 -0.33727 C 0.49974 -0.32639 0.49362 -0.31621 0.48698 -0.30741 C 0.45065 -0.25949 0.44648 -0.25278 0.41016 -0.22894 C 0.40273 -0.22408 0.39505 -0.21945 0.38724 -0.21644 C 0.38294 -0.21482 0.37838 -0.21551 0.37396 -0.21482 C 0.36992 -0.2176 0.36458 -0.2169 0.36172 -0.22269 C 0.35286 -0.24074 0.347 -0.28866 0.3431 -0.30903 C 0.33516 -0.35209 0.32656 -0.39468 0.31849 -0.4375 C 0.31354 -0.46366 0.30963 -0.49028 0.3043 -0.51598 C 0.29349 -0.56875 0.2862 -0.62431 0.27161 -0.67431 C 0.26497 -0.69769 0.2526 -0.74398 0.24258 -0.76667 C 0.23789 -0.77755 0.23229 -0.78033 0.22578 -0.78565 C 0.21901 -0.78079 0.21185 -0.77778 0.20547 -0.77153 C 0.20026 -0.76621 0.19583 -0.75834 0.19141 -0.75093 C 0.15963 -0.69792 0.12825 -0.64398 0.097 -0.58982 C 0.08294 -0.56551 0.06953 -0.54028 0.05547 -0.51598 C 0.04245 -0.49329 0.02891 -0.4713 0.01588 -0.44861 C 0.00456 -0.42894 -0.00638 -0.40857 -0.01771 -0.38889 C -0.0263 -0.37408 -0.03477 -0.35834 -0.04414 -0.34514 C -0.07865 -0.29653 -0.06758 -0.31598 -0.08034 -0.29329 C -0.07943 -0.29908 -0.07839 -0.30463 -0.07774 -0.31065 C -0.07695 -0.31621 -0.07682 -0.32223 -0.07591 -0.32778 C -0.07474 -0.33588 -0.07292 -0.34352 -0.07149 -0.35139 C -0.06927 -0.36435 -0.06771 -0.37778 -0.06537 -0.39051 C -0.06419 -0.39676 -0.0625 -0.40278 -0.06185 -0.40926 C -0.06133 -0.4132 -0.06354 -0.40209 -0.06445 -0.39838 C -0.06823 -0.3588 -0.06354 -0.40139 -0.0707 -0.35764 C -0.08529 -0.26713 -0.07734 -0.31505 -0.08477 -0.25718 C -0.08581 -0.24885 -0.08737 -0.24051 -0.08828 -0.23218 C -0.08971 -0.21806 -0.0918 -0.18982 -0.0918 -0.18982 C -0.09271 -0.19769 -0.0931 -0.20579 -0.0944 -0.21343 C -0.09518 -0.21736 -0.09662 -0.22084 -0.09805 -0.22431 C -0.10234 -0.23565 -0.1082 -0.25093 -0.11563 -0.25718 C -0.12578 -0.26621 -0.13685 -0.27176 -0.1474 -0.27917 C -0.15859 -0.27709 -0.17044 -0.27986 -0.18099 -0.27292 C -0.19518 -0.26343 -0.20781 -0.24723 -0.21979 -0.23056 C -0.22422 -0.22431 -0.22604 -0.21366 -0.22943 -0.20556 L -0.23203 -0.19931 C -0.23008 -0.22431 -0.2319 -0.19954 -0.22943 -0.2463 C -0.22865 -0.26042 -0.225 -0.32871 -0.22331 -0.34977 C -0.22266 -0.3581 -0.22149 -0.36644 -0.22057 -0.37477 C -0.22031 -0.38473 -0.22305 -0.39653 -0.21979 -0.40463 C -0.21758 -0.40996 -0.21732 -0.39213 -0.21628 -0.38588 C -0.21263 -0.36435 -0.21432 -0.37547 -0.21094 -0.35301 C -0.21237 -0.31621 -0.21328 -0.27963 -0.21537 -0.24306 C -0.21602 -0.23148 -0.21797 -0.22014 -0.21888 -0.20857 C -0.21966 -0.19815 -0.22005 -0.18773 -0.22057 -0.17732 C -0.21979 -0.1625 -0.21992 -0.14769 -0.21797 -0.13334 C -0.21771 -0.13102 -0.21576 -0.1301 -0.21445 -0.1301 C -0.20912 -0.13102 -0.20391 -0.13449 -0.19857 -0.13658 C -0.1944 -0.14074 -0.19011 -0.14422 -0.1862 -0.14908 C -0.16719 -0.17199 -0.1569 -0.19375 -0.14037 -0.22755 C -0.13281 -0.2426 -0.11693 -0.28172 -0.1112 -0.30116 C -0.10859 -0.31019 -0.1069 -0.31991 -0.10508 -0.3294 C -0.09609 -0.37547 -0.10638 -0.32871 -0.10065 -0.3544 C -0.10117 -0.34398 -0.10274 -0.33357 -0.10234 -0.32315 C -0.10195 -0.30926 -0.09011 -0.24167 -0.09011 -0.24144 C -0.06458 -0.12153 -0.06602 -0.11412 -0.03177 -0.02986 C -0.02136 -0.00417 -0.01263 0.02453 0.00078 0.04537 C 0.02487 0.08287 0.05195 0.11389 0.0793 0.14259 C 0.11367 0.17893 0.13607 0.17916 0.17461 0.1912 C 0.22057 0.14328 0.27226 0.10949 0.31224 0.04699 C 0.322 0.03194 0.31276 0.00092 0.31133 -0.02199 C 0.31029 -0.04051 0.30273 -0.06505 0.29726 -0.0801 C 0.29674 -0.08148 0.29544 -0.08218 0.29466 -0.0831 C 0.29245 -0.08287 0.24362 -0.07709 0.23203 -0.06736 C 0.22253 -0.05973 0.21419 -0.04815 0.20547 -0.03773 C 0.1944 -0.02408 0.18398 -0.00209 0.17721 0.01713 C 0.1694 0.03958 0.16302 0.06365 0.15703 0.08773 C 0.15586 0.09259 0.15508 0.09768 0.15351 0.10185 C 0.15117 0.1081 0.14792 0.11319 0.14557 0.11921 C 0.14297 0.12569 0.14088 0.13287 0.13841 0.13958 C 0.13802 0.14074 0.13594 0.14213 0.13672 0.14259 C 0.13776 0.14375 0.13906 0.14166 0.14023 0.1412 C 0.14167 0.13703 0.14518 0.13333 0.14466 0.12847 C 0.14154 0.09745 0.12956 0.04977 0.11641 0.02662 C 0.09193 -0.01644 0.0345 -0.10787 -0.00274 -0.13959 C -0.03399 -0.16621 -0.0668 -0.18797 -0.09974 -0.20695 C -0.10938 -0.2125 -0.11979 -0.21111 -0.12982 -0.21343 C -0.13685 -0.21111 -0.14466 -0.2132 -0.15091 -0.20695 C -0.15938 -0.19885 -0.16615 -0.18588 -0.17214 -0.17246 C -0.175 -0.16598 -0.17526 -0.15695 -0.17656 -0.14908 C -0.18841 -0.07755 -0.18034 -0.12107 -0.18451 -0.09885 C -0.18412 -0.10764 -0.18438 -0.11667 -0.18359 -0.12547 C -0.1832 -0.1294 -0.18177 -0.13264 -0.18099 -0.13658 C -0.17904 -0.14537 -0.17787 -0.15463 -0.17565 -0.1632 C -0.17435 -0.16806 -0.16966 -0.17917 -0.16589 -0.18033 C -0.15781 -0.18287 -0.14948 -0.18241 -0.14128 -0.18357 C -0.13529 -0.17662 -0.1293 -0.17014 -0.12357 -0.1632 C -0.12175 -0.16088 -0.11966 -0.15857 -0.11823 -0.15533 C -0.11328 -0.14352 -0.11302 -0.14144 -0.1112 -0.13172 C -0.11029 -0.11551 -0.11016 -0.09931 -0.10859 -0.0831 C -0.10833 -0.08056 -0.10716 -0.07824 -0.10599 -0.07685 C -0.09974 -0.06922 -0.08971 -0.06111 -0.08216 -0.05973 C -0.0224 -0.04792 -0.01719 -0.04908 0.03255 -0.04699 C 0.05286 -0.05023 0.07344 -0.05047 0.09349 -0.05648 C 0.09739 -0.05764 0.09492 -0.0676 0.0944 -0.0706 C 0.09349 -0.07014 0.09232 -0.06783 0.09167 -0.06898 C 0.0888 -0.07408 0.09245 -0.08449 0.09349 -0.08773 C 0.09505 -0.09375 0.09726 -0.09908 0.0987 -0.1051 C 0.10325 -0.12361 0.10521 -0.14422 0.11107 -0.16158 C 0.11289 -0.1669 0.11641 -0.17107 0.11641 -0.17732 C 0.11641 -0.18125 0.11276 -0.17223 0.11107 -0.16945 C 0.10833 -0.16435 0.10521 -0.15973 0.10312 -0.15371 C 0.07148 -0.0625 0.07656 -0.08102 0.06263 -0.01875 C 0.08112 0.07986 0.06042 -0.0206 0.22226 -0.01736 C 0.22461 -0.01713 0.22005 -0.00996 0.21875 -0.00625 C 0.21732 -0.00255 0.21575 0.00092 0.21432 0.00463 C 0.2125 0.00972 0.21094 0.01527 0.20898 0.02037 C 0.20625 0.02777 0.20286 0.03472 0.20026 0.04236 C 0.18385 0.08865 0.18646 0.0912 0.16575 0.13495 C 0.1612 0.14467 0.15039 0.15416 0.14466 0.15995 C 0.13932 0.15671 0.14362 0.16018 0.13672 0.14907 C 0.13529 0.14676 0.13372 0.1449 0.13229 0.14259 C 0.13073 0.14027 0.12956 0.13703 0.12786 0.13495 C 0.11497 0.1169 0.13229 0.14421 0.12174 0.12847 C 0.1207 0.12708 0.12005 0.125 0.11901 0.12384 C 0.11823 0.12291 0.11732 0.12291 0.11641 0.12222 C 0.10781 0.11574 0.11836 0.11967 0.10052 0.11597 L 0.06784 0.10972 C 0.05911 0.10555 0.04974 0.10416 0.04141 0.09722 C -0.0043 0.05949 0.00195 0.06967 -0.01511 0.03449 C -0.01563 0.03194 -0.01654 0.0294 -0.0168 0.02662 C -0.02005 -0.00718 -0.01602 0.01551 -0.01862 0.00162 C -0.00404 -0.06065 -0.01615 -0.01945 -0.00534 -0.0456 C 0.00117 -0.06135 -0.00326 -0.05764 0.0026 -0.06111 C 0.00312 -0.05973 0.00391 -0.05834 0.0043 -0.05648 C 0.00547 -0.05185 0.00703 -0.04236 0.00703 -0.04236 C 0.00664 -0.03403 0.00651 -0.0257 0.00612 -0.01736 C 0.00599 -0.01366 0.00482 -0.00394 0.0043 0 C 0.00404 -0.00162 0.00378 -0.00324 0.00351 -0.00463 C 0.00312 -0.00672 0.00312 -0.00903 0.0026 -0.01111 C 0.00039 -0.01875 0.00078 -0.01297 0.00078 -0.01111 " pathEditMode="relative" ptsTypes="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219" y="27070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FOOD</a:t>
            </a:r>
            <a:endParaRPr lang="en-US" sz="9600" dirty="0">
              <a:solidFill>
                <a:schemeClr val="accent1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0624" y="1222248"/>
            <a:ext cx="4364736" cy="3429000"/>
          </a:xfrm>
        </p:spPr>
        <p:txBody>
          <a:bodyPr>
            <a:normAutofit fontScale="625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4600" dirty="0">
                <a:solidFill>
                  <a:srgbClr val="00B050"/>
                </a:solidFill>
                <a:latin typeface="Wide Latin" panose="020A0A07050505020404" pitchFamily="18" charset="0"/>
              </a:rPr>
              <a:t>Mice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4600" dirty="0">
                <a:solidFill>
                  <a:srgbClr val="00B050"/>
                </a:solidFill>
                <a:latin typeface="Wide Latin" panose="020A0A07050505020404" pitchFamily="18" charset="0"/>
              </a:rPr>
              <a:t>Squirrels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4600" dirty="0">
                <a:solidFill>
                  <a:srgbClr val="00B050"/>
                </a:solidFill>
                <a:latin typeface="Wide Latin" panose="020A0A07050505020404" pitchFamily="18" charset="0"/>
              </a:rPr>
              <a:t>Voles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4600" dirty="0">
                <a:solidFill>
                  <a:srgbClr val="00B050"/>
                </a:solidFill>
                <a:latin typeface="Wide Latin" panose="020A0A07050505020404" pitchFamily="18" charset="0"/>
              </a:rPr>
              <a:t>Rabbits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4600" dirty="0">
                <a:solidFill>
                  <a:srgbClr val="00B050"/>
                </a:solidFill>
                <a:latin typeface="Wide Latin" panose="020A0A07050505020404" pitchFamily="18" charset="0"/>
              </a:rPr>
              <a:t>Small Birds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4600" dirty="0" smtClean="0">
                <a:solidFill>
                  <a:srgbClr val="00B050"/>
                </a:solidFill>
                <a:latin typeface="Wide Latin" panose="020A0A07050505020404" pitchFamily="18" charset="0"/>
              </a:rPr>
              <a:t>Insects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4600" dirty="0" smtClean="0">
                <a:solidFill>
                  <a:srgbClr val="00B050"/>
                </a:solidFill>
                <a:latin typeface="Wide Latin" panose="020A0A07050505020404" pitchFamily="18" charset="0"/>
              </a:rPr>
              <a:t>Reptiles</a:t>
            </a:r>
            <a:endParaRPr lang="en-US" sz="4600" dirty="0">
              <a:solidFill>
                <a:srgbClr val="00B050"/>
              </a:solidFill>
              <a:latin typeface="Wide Latin" panose="020A0A07050505020404" pitchFamily="18" charset="0"/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2680" y="1727791"/>
            <a:ext cx="5181600" cy="47656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Wide Latin" panose="020A0A07050505020404" pitchFamily="18" charset="0"/>
              </a:rPr>
              <a:t>Fish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Wide Latin" panose="020A0A07050505020404" pitchFamily="18" charset="0"/>
              </a:rPr>
              <a:t>Spiders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Wide Latin" panose="020A0A07050505020404" pitchFamily="18" charset="0"/>
              </a:rPr>
              <a:t>Snails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Wide Latin" panose="020A0A07050505020404" pitchFamily="18" charset="0"/>
              </a:rPr>
              <a:t>Crabs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Wide Latin" panose="020A0A07050505020404" pitchFamily="18" charset="0"/>
              </a:rPr>
              <a:t>Earthworms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Wide Latin" panose="020A0A07050505020404" pitchFamily="18" charset="0"/>
              </a:rPr>
              <a:t>Small Amphibians</a:t>
            </a:r>
          </a:p>
          <a:p>
            <a:pPr marL="0" indent="0">
              <a:buNone/>
            </a:pPr>
            <a:endParaRPr lang="en-US" sz="3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2052" name="Picture 4" descr="C:\Users\woodwardr23\AppData\Local\Microsoft\Windows\Temporary Internet Files\Content.IE5\AS5M0SB5\MP90017875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09" y="4805917"/>
            <a:ext cx="2123853" cy="141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woodwardr23\AppData\Local\Microsoft\Windows\Temporary Internet Files\Content.IE5\JXGVVZV5\MC90014053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034" y="784150"/>
            <a:ext cx="2928952" cy="199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woodwardr23\AppData\Local\Microsoft\Windows\Temporary Internet Files\Content.IE5\AS5M0SB5\MP900402818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503" y="4389781"/>
            <a:ext cx="2374321" cy="18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S900069499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02703" y="479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085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6000" dirty="0" smtClean="0"/>
              <a:t> </a:t>
            </a:r>
            <a:r>
              <a:rPr lang="en-US" sz="8000" dirty="0" smtClean="0">
                <a:solidFill>
                  <a:srgbClr val="92D050"/>
                </a:solidFill>
                <a:latin typeface="Elephant" panose="02020904090505020303" pitchFamily="18" charset="0"/>
              </a:rPr>
              <a:t>FUN FACTS</a:t>
            </a:r>
            <a:endParaRPr lang="en-US" sz="8000" dirty="0">
              <a:solidFill>
                <a:srgbClr val="92D050"/>
              </a:solidFill>
              <a:latin typeface="Elephant" panose="0202090409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About 205 Species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Unable To Move Their Eyes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In Cave Paintings 15,000 – 20,000 Years Old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Can Rotate Their Heads 270 Degrees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Cannot Turn Their Heads All The Way Around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Species Sorted Into Two Groups: Barn Owls And True Owls</a:t>
            </a:r>
          </a:p>
        </p:txBody>
      </p:sp>
      <p:pic>
        <p:nvPicPr>
          <p:cNvPr id="5" name="Picture 2" descr="C:\Users\woodwardr23\AppData\Local\Microsoft\Windows\Temporary Internet Files\Content.IE5\2WA8CQGZ\MC900441419[1].wmf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99" y="676864"/>
            <a:ext cx="3574293" cy="478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46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chemeClr val="accent5">
                    <a:lumMod val="75000"/>
                  </a:schemeClr>
                </a:solidFill>
              </a:rPr>
              <a:t>Bibliography</a:t>
            </a:r>
            <a:endParaRPr lang="en-US" sz="6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868424" y="620268"/>
            <a:ext cx="4364736" cy="3429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Britannica School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Owl Habitat – Owl Facts and Information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Owl Feeding – Owl Facts and Information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20 Fun Facts About Owls – Owl Trivia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Facts About Owls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Miss. O’ Kane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681" y="3550528"/>
            <a:ext cx="3025569" cy="3025569"/>
          </a:xfrm>
        </p:spPr>
      </p:pic>
      <p:pic>
        <p:nvPicPr>
          <p:cNvPr id="1027" name="Picture 3" descr="C:\Users\woodwardr23\AppData\Local\Microsoft\Windows\Temporary Internet Files\Content.IE5\P0ATPZWO\MC9001052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395" y="769489"/>
            <a:ext cx="2636676" cy="304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557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706" y="432390"/>
            <a:ext cx="10058400" cy="9144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stellar" panose="020A0402060406010301" pitchFamily="18" charset="0"/>
              </a:rPr>
              <a:t>ABOUT  THE  AUTHOR </a:t>
            </a:r>
            <a:endParaRPr lang="en-US" sz="6000" dirty="0">
              <a:solidFill>
                <a:schemeClr val="bg2">
                  <a:lumMod val="40000"/>
                  <a:lumOff val="60000"/>
                </a:schemeClr>
              </a:solidFill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5408" y="1765358"/>
            <a:ext cx="4895055" cy="3124201"/>
          </a:xfrm>
        </p:spPr>
        <p:txBody>
          <a:bodyPr/>
          <a:lstStyle/>
          <a:p>
            <a:pPr marL="0" lvl="0" indent="0">
              <a:buClr>
                <a:srgbClr val="30ACEC">
                  <a:lumMod val="75000"/>
                </a:srgbClr>
              </a:buClr>
              <a:buNone/>
            </a:pPr>
            <a:r>
              <a:rPr lang="en-US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Ruby lives </a:t>
            </a:r>
            <a:r>
              <a:rPr lang="en-US" dirty="0">
                <a:solidFill>
                  <a:prstClr val="black"/>
                </a:solidFill>
                <a:latin typeface="Kristen ITC" panose="03050502040202030202" pitchFamily="66" charset="0"/>
              </a:rPr>
              <a:t>in Rhode Island with her sister and parents.  Her favorite color is blue and her favorite food is </a:t>
            </a:r>
            <a:r>
              <a:rPr lang="en-US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Ice cream.  She goes to Primrose Hill School in third grade.    </a:t>
            </a:r>
            <a:endParaRPr lang="en-US" dirty="0">
              <a:solidFill>
                <a:prstClr val="black"/>
              </a:solidFill>
              <a:latin typeface="Kristen ITC" panose="03050502040202030202" pitchFamily="66" charset="0"/>
            </a:endParaRPr>
          </a:p>
          <a:p>
            <a:endParaRPr lang="en-US" dirty="0"/>
          </a:p>
        </p:txBody>
      </p:sp>
      <p:pic>
        <p:nvPicPr>
          <p:cNvPr id="2050" name="Picture 2" descr="C:\Users\woodwardr23\AppData\Local\Microsoft\Windows\Temporary Internet Files\Content.IE5\9REQ10ZN\MM910001135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74" y="3040912"/>
            <a:ext cx="2709752" cy="333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oodwardr23\AppData\Local\Microsoft\Windows\Temporary Internet Files\Content.IE5\9REQ10ZN\MP900448713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124" y="1949302"/>
            <a:ext cx="3190265" cy="415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MS910219254[1].wav">
            <a:hlinkClick r:id="" action="ppaction://media"/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33675" y="4403651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7185305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7169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371</TotalTime>
  <Words>297</Words>
  <Application>Microsoft Office PowerPoint</Application>
  <PresentationFormat>Widescreen</PresentationFormat>
  <Paragraphs>53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Agency FB</vt:lpstr>
      <vt:lpstr>Blackadder ITC</vt:lpstr>
      <vt:lpstr>Bodoni MT Poster Compressed</vt:lpstr>
      <vt:lpstr>Bradley Hand ITC</vt:lpstr>
      <vt:lpstr>Castellar</vt:lpstr>
      <vt:lpstr>Comic Sans MS</vt:lpstr>
      <vt:lpstr>Elephant</vt:lpstr>
      <vt:lpstr>Felix Titling</vt:lpstr>
      <vt:lpstr>Harlow Solid Italic</vt:lpstr>
      <vt:lpstr>Kristen ITC</vt:lpstr>
      <vt:lpstr>Palatino Linotype</vt:lpstr>
      <vt:lpstr>Wide Latin</vt:lpstr>
      <vt:lpstr>Wingdings</vt:lpstr>
      <vt:lpstr>Elemental</vt:lpstr>
      <vt:lpstr>PowerPoint Presentation</vt:lpstr>
      <vt:lpstr>OWL</vt:lpstr>
      <vt:lpstr>INTRODUCTION</vt:lpstr>
      <vt:lpstr>HABITAT</vt:lpstr>
      <vt:lpstr>CHARACTERISTICS</vt:lpstr>
      <vt:lpstr>FOOD</vt:lpstr>
      <vt:lpstr> FUN FACTS</vt:lpstr>
      <vt:lpstr>Bibliography</vt:lpstr>
      <vt:lpstr>ABOUT  THE  AUTHOR </vt:lpstr>
    </vt:vector>
  </TitlesOfParts>
  <Company>Barrington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MINERVA OWL</dc:title>
  <dc:creator>Woodward, Ruby 2023</dc:creator>
  <cp:lastModifiedBy>Woodward, Ruby 2023</cp:lastModifiedBy>
  <cp:revision>47</cp:revision>
  <dcterms:created xsi:type="dcterms:W3CDTF">2014-05-15T12:47:24Z</dcterms:created>
  <dcterms:modified xsi:type="dcterms:W3CDTF">2014-06-18T15:16:57Z</dcterms:modified>
</cp:coreProperties>
</file>